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C531-1887-124A-AE04-3712F45D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Q9 </a:t>
            </a:r>
            <a:r>
              <a:rPr lang="en-GB" dirty="0"/>
              <a:t>Which of the following can be inserted on line 8 to make this code compile? (Choose all that apply)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0042-8945-C94E-8531-192B6671A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A) </a:t>
            </a:r>
            <a:r>
              <a:rPr lang="en-GB" dirty="0" err="1"/>
              <a:t>System.out.println</a:t>
            </a:r>
            <a:r>
              <a:rPr lang="en-GB" dirty="0"/>
              <a:t>("it's ok"); </a:t>
            </a:r>
          </a:p>
          <a:p>
            <a:endParaRPr lang="en-GB" b="1" dirty="0"/>
          </a:p>
          <a:p>
            <a:r>
              <a:rPr lang="en-GB" b="1" dirty="0"/>
              <a:t>B) </a:t>
            </a:r>
            <a:r>
              <a:rPr lang="en-GB" dirty="0"/>
              <a:t>throw new Exception();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C) </a:t>
            </a:r>
            <a:r>
              <a:rPr lang="en-GB" dirty="0"/>
              <a:t>throw new </a:t>
            </a:r>
            <a:r>
              <a:rPr lang="en-GB" dirty="0" err="1"/>
              <a:t>IllegalArgumentException</a:t>
            </a:r>
            <a:r>
              <a:rPr lang="en-GB" dirty="0"/>
              <a:t>(); </a:t>
            </a:r>
          </a:p>
          <a:p>
            <a:endParaRPr lang="en-GB" b="1" dirty="0"/>
          </a:p>
          <a:p>
            <a:r>
              <a:rPr lang="en-GB" b="1" dirty="0"/>
              <a:t>D) </a:t>
            </a:r>
            <a:r>
              <a:rPr lang="en-GB" dirty="0"/>
              <a:t>throw new </a:t>
            </a:r>
            <a:r>
              <a:rPr lang="en-GB" dirty="0" err="1"/>
              <a:t>java.io.IOException</a:t>
            </a:r>
            <a:r>
              <a:rPr lang="en-GB" dirty="0"/>
              <a:t>();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E) </a:t>
            </a:r>
            <a:r>
              <a:rPr lang="en-GB" dirty="0"/>
              <a:t>throw new </a:t>
            </a:r>
            <a:r>
              <a:rPr lang="en-GB" dirty="0" err="1"/>
              <a:t>RuntimeException</a:t>
            </a:r>
            <a:r>
              <a:rPr lang="en-GB" dirty="0"/>
              <a:t>();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CB40E-1A78-1D4F-B80B-B35C09DBC322}"/>
              </a:ext>
            </a:extLst>
          </p:cNvPr>
          <p:cNvSpPr txBox="1"/>
          <p:nvPr/>
        </p:nvSpPr>
        <p:spPr>
          <a:xfrm>
            <a:off x="7315200" y="16764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public void </a:t>
            </a:r>
            <a:r>
              <a:rPr lang="en-GB" dirty="0" err="1"/>
              <a:t>ohNo</a:t>
            </a:r>
            <a:r>
              <a:rPr lang="en-GB" dirty="0"/>
              <a:t>() throws </a:t>
            </a:r>
            <a:r>
              <a:rPr lang="en-GB" dirty="0" err="1"/>
              <a:t>IOException</a:t>
            </a:r>
            <a:r>
              <a:rPr lang="en-GB" dirty="0"/>
              <a:t> { </a:t>
            </a:r>
          </a:p>
          <a:p>
            <a:r>
              <a:rPr lang="en-GB" dirty="0"/>
              <a:t>  // INSERT CODE HERE</a:t>
            </a:r>
            <a:br>
              <a:rPr lang="en-GB" dirty="0"/>
            </a:br>
            <a:r>
              <a:rPr lang="en-GB" dirty="0"/>
              <a:t> }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Q1. </a:t>
            </a:r>
            <a:r>
              <a:rPr lang="en-GB" dirty="0"/>
              <a:t>Fill in the blanks for the definition of </a:t>
            </a:r>
            <a:r>
              <a:rPr lang="en-GB" dirty="0" err="1"/>
              <a:t>java.lang.Error</a:t>
            </a:r>
            <a:r>
              <a:rPr lang="en-GB" dirty="0"/>
              <a:t> class: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999E-69BF-8744-923A-6097EC2B0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public class </a:t>
            </a:r>
            <a:r>
              <a:rPr lang="en-GB" b="1" dirty="0" err="1"/>
              <a:t>java.lang.Error</a:t>
            </a:r>
            <a:r>
              <a:rPr lang="en-GB" b="1" dirty="0"/>
              <a:t> extends ________________ {...}</a:t>
            </a:r>
          </a:p>
          <a:p>
            <a:br>
              <a:rPr lang="en-GB" dirty="0"/>
            </a:br>
            <a:endParaRPr lang="en-GB" dirty="0"/>
          </a:p>
          <a:p>
            <a:r>
              <a:rPr lang="en-US" dirty="0"/>
              <a:t>a)  </a:t>
            </a:r>
            <a:r>
              <a:rPr lang="en-US" dirty="0" err="1"/>
              <a:t>Throwlable</a:t>
            </a:r>
            <a:endParaRPr lang="en-US" dirty="0"/>
          </a:p>
          <a:p>
            <a:r>
              <a:rPr lang="en-US" dirty="0"/>
              <a:t>b)  Exception</a:t>
            </a:r>
          </a:p>
          <a:p>
            <a:r>
              <a:rPr lang="en-US" dirty="0"/>
              <a:t>c)  </a:t>
            </a:r>
            <a:r>
              <a:rPr lang="en-US" dirty="0" err="1"/>
              <a:t>RuntimeException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8820-BC8E-FB4F-9A40-0A37D41A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C97AE-CBB7-064C-9E56-8615C594E4DC}"/>
              </a:ext>
            </a:extLst>
          </p:cNvPr>
          <p:cNvSpPr txBox="1"/>
          <p:nvPr/>
        </p:nvSpPr>
        <p:spPr>
          <a:xfrm>
            <a:off x="4572000" y="1612900"/>
            <a:ext cx="7277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 m1(); //Line 3</a:t>
            </a:r>
          </a:p>
          <a:p>
            <a:r>
              <a:rPr lang="en-GB" b="1" dirty="0"/>
              <a:t>    }</a:t>
            </a:r>
          </a:p>
          <a:p>
            <a:endParaRPr lang="en-GB" b="1" dirty="0"/>
          </a:p>
          <a:p>
            <a:r>
              <a:rPr lang="en-GB" b="1" dirty="0"/>
              <a:t>    private static void m1() throws Exception { //Line 6</a:t>
            </a:r>
          </a:p>
          <a:p>
            <a:r>
              <a:rPr lang="en-GB" b="1" dirty="0"/>
              <a:t>        </a:t>
            </a:r>
            <a:r>
              <a:rPr lang="en-GB" b="1" dirty="0" err="1"/>
              <a:t>System.out.println</a:t>
            </a:r>
            <a:r>
              <a:rPr lang="en-GB" b="1" dirty="0"/>
              <a:t>("NOT THROWING ANY EXCEPTION"); //Line 7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702CA-4462-D04D-A0EE-7D4FBA3F4C8B}"/>
              </a:ext>
            </a:extLst>
          </p:cNvPr>
          <p:cNvSpPr txBox="1"/>
          <p:nvPr/>
        </p:nvSpPr>
        <p:spPr>
          <a:xfrm>
            <a:off x="393700" y="1237531"/>
            <a:ext cx="355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NOT THROWSING ANY EXCEPTION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Compilation error at line 7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Compilation error at line 3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Compilation error at line 6</a:t>
            </a:r>
          </a:p>
        </p:txBody>
      </p:sp>
    </p:spTree>
    <p:extLst>
      <p:ext uri="{BB962C8B-B14F-4D97-AF65-F5344CB8AC3E}">
        <p14:creationId xmlns:p14="http://schemas.microsoft.com/office/powerpoint/2010/main" val="18977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B793-AC9E-B249-B47E-7B76A537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Q3. What will be the result of compiling and executing of the next code?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AF7F5-65E2-7748-A037-54AEEE9DA292}"/>
              </a:ext>
            </a:extLst>
          </p:cNvPr>
          <p:cNvSpPr txBox="1"/>
          <p:nvPr/>
        </p:nvSpPr>
        <p:spPr>
          <a:xfrm>
            <a:off x="6438900" y="800100"/>
            <a:ext cx="53848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import </a:t>
            </a:r>
            <a:r>
              <a:rPr lang="en-GB" sz="1600" b="1" dirty="0" err="1"/>
              <a:t>java.io.FileNotFoundException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import </a:t>
            </a:r>
            <a:r>
              <a:rPr lang="en-GB" sz="1600" b="1" dirty="0" err="1"/>
              <a:t>java.io.IOException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abstract class Super {</a:t>
            </a:r>
          </a:p>
          <a:p>
            <a:r>
              <a:rPr lang="en-GB" sz="1600" b="1" dirty="0"/>
              <a:t>    public abstract void m1() throws </a:t>
            </a:r>
            <a:r>
              <a:rPr lang="en-GB" sz="1600" b="1" dirty="0" err="1"/>
              <a:t>IOException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class Sub extends Super {</a:t>
            </a:r>
          </a:p>
          <a:p>
            <a:r>
              <a:rPr lang="en-GB" sz="1600" b="1" dirty="0"/>
              <a:t>    @Override</a:t>
            </a:r>
          </a:p>
          <a:p>
            <a:r>
              <a:rPr lang="en-GB" sz="1600" b="1" dirty="0"/>
              <a:t>    public void m1() throws </a:t>
            </a:r>
            <a:r>
              <a:rPr lang="en-GB" sz="1600" b="1" dirty="0" err="1"/>
              <a:t>IOException</a:t>
            </a:r>
            <a:r>
              <a:rPr lang="en-GB" sz="1600" b="1" dirty="0"/>
              <a:t> {</a:t>
            </a:r>
          </a:p>
          <a:p>
            <a:r>
              <a:rPr lang="en-GB" sz="1600" b="1" dirty="0"/>
              <a:t>        throw new </a:t>
            </a:r>
            <a:r>
              <a:rPr lang="en-GB" sz="1600" b="1" dirty="0" err="1"/>
              <a:t>FileNotFoundException</a:t>
            </a:r>
            <a:r>
              <a:rPr lang="en-GB" sz="1600" b="1" dirty="0"/>
              <a:t>();</a:t>
            </a:r>
          </a:p>
          <a:p>
            <a:r>
              <a:rPr lang="en-GB" sz="1600" b="1" dirty="0"/>
              <a:t>    }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Test {</a:t>
            </a:r>
          </a:p>
          <a:p>
            <a:r>
              <a:rPr lang="en-GB" sz="1600" b="1" dirty="0"/>
              <a:t>    public static void main(String[] </a:t>
            </a:r>
            <a:r>
              <a:rPr lang="en-GB" sz="1600" b="1" dirty="0" err="1"/>
              <a:t>args</a:t>
            </a:r>
            <a:r>
              <a:rPr lang="en-GB" sz="1600" b="1" dirty="0"/>
              <a:t>) {</a:t>
            </a:r>
          </a:p>
          <a:p>
            <a:r>
              <a:rPr lang="en-GB" sz="1600" b="1" dirty="0"/>
              <a:t>        Super s = new Sub();</a:t>
            </a:r>
          </a:p>
          <a:p>
            <a:r>
              <a:rPr lang="en-GB" sz="1600" b="1" dirty="0"/>
              <a:t>        try {</a:t>
            </a:r>
          </a:p>
          <a:p>
            <a:r>
              <a:rPr lang="en-GB" sz="1600" b="1" dirty="0"/>
              <a:t>            s.m1();</a:t>
            </a:r>
          </a:p>
          <a:p>
            <a:r>
              <a:rPr lang="en-GB" sz="1600" b="1" dirty="0"/>
              <a:t>        } catch (</a:t>
            </a:r>
            <a:r>
              <a:rPr lang="en-GB" sz="1600" b="1" dirty="0" err="1"/>
              <a:t>FileNotFoundException</a:t>
            </a:r>
            <a:r>
              <a:rPr lang="en-GB" sz="1600" b="1" dirty="0"/>
              <a:t> e) {</a:t>
            </a:r>
          </a:p>
          <a:p>
            <a:r>
              <a:rPr lang="en-GB" sz="1600" b="1" dirty="0"/>
              <a:t>            </a:t>
            </a:r>
            <a:r>
              <a:rPr lang="en-GB" sz="1600" b="1" dirty="0" err="1"/>
              <a:t>System.out.print</a:t>
            </a:r>
            <a:r>
              <a:rPr lang="en-GB" sz="1600" b="1" dirty="0"/>
              <a:t>("M");</a:t>
            </a:r>
          </a:p>
          <a:p>
            <a:r>
              <a:rPr lang="en-GB" sz="1600" b="1" dirty="0"/>
              <a:t>        } finally {</a:t>
            </a:r>
          </a:p>
          <a:p>
            <a:r>
              <a:rPr lang="en-GB" sz="1600" b="1" dirty="0"/>
              <a:t>            </a:t>
            </a:r>
            <a:r>
              <a:rPr lang="en-GB" sz="1600" b="1" dirty="0" err="1"/>
              <a:t>System.out.print</a:t>
            </a:r>
            <a:r>
              <a:rPr lang="en-GB" sz="1600" b="1" dirty="0"/>
              <a:t>("N");</a:t>
            </a:r>
          </a:p>
          <a:p>
            <a:r>
              <a:rPr lang="en-GB" sz="1600" b="1" dirty="0"/>
              <a:t>        }</a:t>
            </a:r>
          </a:p>
          <a:p>
            <a:r>
              <a:rPr lang="en-GB" sz="1600" b="1" dirty="0"/>
              <a:t>    }</a:t>
            </a:r>
          </a:p>
          <a:p>
            <a:r>
              <a:rPr lang="en-GB" sz="1600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317DA-51AE-1344-9F17-80368508FF4B}"/>
              </a:ext>
            </a:extLst>
          </p:cNvPr>
          <p:cNvSpPr txBox="1"/>
          <p:nvPr/>
        </p:nvSpPr>
        <p:spPr>
          <a:xfrm>
            <a:off x="647700" y="1651000"/>
            <a:ext cx="538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Program finish </a:t>
            </a:r>
            <a:r>
              <a:rPr lang="en-US" dirty="0" err="1"/>
              <a:t>abrubtly</a:t>
            </a:r>
            <a:r>
              <a:rPr lang="en-US" dirty="0"/>
              <a:t> </a:t>
            </a:r>
          </a:p>
          <a:p>
            <a:pPr marL="342900" indent="-342900">
              <a:buAutoNum type="alphaLcParenR"/>
            </a:pPr>
            <a:r>
              <a:rPr lang="en-US" dirty="0"/>
              <a:t> N</a:t>
            </a:r>
          </a:p>
          <a:p>
            <a:pPr marL="342900" indent="-342900">
              <a:buAutoNum type="alphaLcParenR"/>
            </a:pPr>
            <a:r>
              <a:rPr lang="en-US" dirty="0"/>
              <a:t>MN</a:t>
            </a:r>
          </a:p>
        </p:txBody>
      </p:sp>
    </p:spTree>
    <p:extLst>
      <p:ext uri="{BB962C8B-B14F-4D97-AF65-F5344CB8AC3E}">
        <p14:creationId xmlns:p14="http://schemas.microsoft.com/office/powerpoint/2010/main" val="217976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E49D-A260-6948-B46C-E7965F51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 Which of the bellow is checked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198B9-34FE-B545-BEB2-45C9EBE65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 </a:t>
            </a:r>
            <a:r>
              <a:rPr lang="en-US" dirty="0" err="1"/>
              <a:t>ExceptionInitializationError</a:t>
            </a:r>
            <a:br>
              <a:rPr lang="en-GB" dirty="0"/>
            </a:br>
            <a:r>
              <a:rPr lang="en-GB" dirty="0"/>
              <a:t>​</a:t>
            </a:r>
          </a:p>
          <a:p>
            <a:r>
              <a:rPr lang="en-GB" dirty="0"/>
              <a:t>b) </a:t>
            </a:r>
            <a:r>
              <a:rPr lang="en-GB" dirty="0" err="1"/>
              <a:t>ClassCastException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c) </a:t>
            </a:r>
            <a:r>
              <a:rPr lang="en-GB" dirty="0" err="1"/>
              <a:t>RuntimeException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d) </a:t>
            </a:r>
            <a:r>
              <a:rPr lang="en-GB" dirty="0" err="1"/>
              <a:t>FileNotFoundException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B7C0-5BC9-C64C-8FA0-C9A943A7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Q5. What will be the result of compiling and executing of Test class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FB058-6FEB-9B40-9103-B441522C714B}"/>
              </a:ext>
            </a:extLst>
          </p:cNvPr>
          <p:cNvSpPr txBox="1"/>
          <p:nvPr/>
        </p:nvSpPr>
        <p:spPr>
          <a:xfrm>
            <a:off x="6565900" y="1295400"/>
            <a:ext cx="5054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public class Test {</a:t>
            </a:r>
          </a:p>
          <a:p>
            <a:r>
              <a:rPr lang="en-GB" b="1" dirty="0"/>
              <a:t>    private static void m1() throws Exception {</a:t>
            </a:r>
          </a:p>
          <a:p>
            <a:r>
              <a:rPr lang="en-GB" b="1" dirty="0"/>
              <a:t>        throw new Exception();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    public static void main(String[] </a:t>
            </a:r>
            <a:r>
              <a:rPr lang="en-GB" b="1" dirty="0" err="1"/>
              <a:t>args</a:t>
            </a:r>
            <a:r>
              <a:rPr lang="en-GB" b="1" dirty="0"/>
              <a:t>) {</a:t>
            </a:r>
          </a:p>
          <a:p>
            <a:r>
              <a:rPr lang="en-GB" b="1" dirty="0"/>
              <a:t>        try {</a:t>
            </a:r>
          </a:p>
          <a:p>
            <a:r>
              <a:rPr lang="en-GB" b="1" dirty="0"/>
              <a:t>            m1();</a:t>
            </a:r>
          </a:p>
          <a:p>
            <a:r>
              <a:rPr lang="en-GB" b="1" dirty="0"/>
              <a:t>        } finally {</a:t>
            </a:r>
          </a:p>
          <a:p>
            <a:r>
              <a:rPr lang="en-GB" b="1" dirty="0"/>
              <a:t>            </a:t>
            </a:r>
            <a:r>
              <a:rPr lang="en-GB" b="1" dirty="0" err="1"/>
              <a:t>System.out.println</a:t>
            </a:r>
            <a:r>
              <a:rPr lang="en-GB" b="1" dirty="0"/>
              <a:t>("A");</a:t>
            </a:r>
          </a:p>
          <a:p>
            <a:r>
              <a:rPr lang="en-GB" b="1" dirty="0"/>
              <a:t>        }</a:t>
            </a:r>
          </a:p>
          <a:p>
            <a:r>
              <a:rPr lang="en-GB" b="1" dirty="0"/>
              <a:t>    }</a:t>
            </a:r>
          </a:p>
          <a:p>
            <a:r>
              <a:rPr lang="en-GB" b="1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1064F-46BC-274E-B154-66C714804177}"/>
              </a:ext>
            </a:extLst>
          </p:cNvPr>
          <p:cNvSpPr txBox="1"/>
          <p:nvPr/>
        </p:nvSpPr>
        <p:spPr>
          <a:xfrm>
            <a:off x="381000" y="1117600"/>
            <a:ext cx="571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​</a:t>
            </a:r>
          </a:p>
          <a:p>
            <a:r>
              <a:rPr lang="en-GB" dirty="0"/>
              <a:t>a) Compilation error.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A is printed to the console and program ends normally.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A is printed to the console, stack trace is printed and then program ends abruptly.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1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F80B-D58A-4A40-9791-CD748B0C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D19BC-3134-034C-8E1A-08D099195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Which of the following keywords is used to manually throw an exception?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a) thrown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catch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throws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d) throw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0776-439C-B74E-8960-59ABA8C6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Q7. What will happened?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EEE1E-B2A9-5C4A-9A3F-33284874E61B}"/>
              </a:ext>
            </a:extLst>
          </p:cNvPr>
          <p:cNvSpPr txBox="1"/>
          <p:nvPr/>
        </p:nvSpPr>
        <p:spPr>
          <a:xfrm>
            <a:off x="6743700" y="224001"/>
            <a:ext cx="4902200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import </a:t>
            </a:r>
            <a:r>
              <a:rPr lang="en-GB" sz="1600" b="1" dirty="0" err="1"/>
              <a:t>java.io.FileNotFoundException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import </a:t>
            </a:r>
            <a:r>
              <a:rPr lang="en-GB" sz="1600" b="1" dirty="0" err="1"/>
              <a:t>java.io.IOException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abstract class Super {</a:t>
            </a:r>
          </a:p>
          <a:p>
            <a:r>
              <a:rPr lang="en-GB" sz="1600" b="1" dirty="0"/>
              <a:t>    public abstract void m1() throws </a:t>
            </a:r>
            <a:r>
              <a:rPr lang="en-GB" sz="1600" b="1" dirty="0" err="1"/>
              <a:t>IOException</a:t>
            </a:r>
            <a:r>
              <a:rPr lang="en-GB" sz="1600" b="1" dirty="0"/>
              <a:t>;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class Sub extends Super {</a:t>
            </a:r>
          </a:p>
          <a:p>
            <a:r>
              <a:rPr lang="en-GB" sz="1600" b="1" dirty="0"/>
              <a:t>    @Override</a:t>
            </a:r>
          </a:p>
          <a:p>
            <a:r>
              <a:rPr lang="en-GB" sz="1600" b="1" dirty="0"/>
              <a:t>    public void m1() throws </a:t>
            </a:r>
            <a:r>
              <a:rPr lang="en-GB" sz="1600" b="1" dirty="0" err="1"/>
              <a:t>IOException</a:t>
            </a:r>
            <a:r>
              <a:rPr lang="en-GB" sz="1600" b="1" dirty="0"/>
              <a:t> {</a:t>
            </a:r>
          </a:p>
          <a:p>
            <a:r>
              <a:rPr lang="en-GB" sz="1600" b="1" dirty="0"/>
              <a:t>        throw new </a:t>
            </a:r>
            <a:r>
              <a:rPr lang="en-GB" sz="1600" b="1" dirty="0" err="1"/>
              <a:t>FileNotFoundException</a:t>
            </a:r>
            <a:r>
              <a:rPr lang="en-GB" sz="1600" b="1" dirty="0"/>
              <a:t>();</a:t>
            </a:r>
          </a:p>
          <a:p>
            <a:r>
              <a:rPr lang="en-GB" sz="1600" b="1" dirty="0"/>
              <a:t>    }</a:t>
            </a:r>
          </a:p>
          <a:p>
            <a:r>
              <a:rPr lang="en-GB" sz="1600" b="1" dirty="0"/>
              <a:t>}</a:t>
            </a:r>
          </a:p>
          <a:p>
            <a:r>
              <a:rPr lang="en-GB" sz="1600" b="1" dirty="0"/>
              <a:t> </a:t>
            </a:r>
          </a:p>
          <a:p>
            <a:r>
              <a:rPr lang="en-GB" sz="1600" b="1" dirty="0"/>
              <a:t>public class Test {</a:t>
            </a:r>
          </a:p>
          <a:p>
            <a:r>
              <a:rPr lang="en-GB" sz="1600" b="1" dirty="0"/>
              <a:t>    public static void main(String[] </a:t>
            </a:r>
            <a:r>
              <a:rPr lang="en-GB" sz="1600" b="1" dirty="0" err="1"/>
              <a:t>args</a:t>
            </a:r>
            <a:r>
              <a:rPr lang="en-GB" sz="1600" b="1" dirty="0"/>
              <a:t>) {</a:t>
            </a:r>
          </a:p>
          <a:p>
            <a:r>
              <a:rPr lang="en-GB" sz="1600" b="1" dirty="0"/>
              <a:t>        Super s = new Sub();</a:t>
            </a:r>
          </a:p>
          <a:p>
            <a:r>
              <a:rPr lang="en-GB" sz="1600" b="1" dirty="0"/>
              <a:t>        try {</a:t>
            </a:r>
          </a:p>
          <a:p>
            <a:r>
              <a:rPr lang="en-GB" sz="1600" b="1" dirty="0"/>
              <a:t>            s.m1();</a:t>
            </a:r>
          </a:p>
          <a:p>
            <a:r>
              <a:rPr lang="en-GB" sz="1600" b="1" dirty="0"/>
              <a:t>        } catch (</a:t>
            </a:r>
            <a:r>
              <a:rPr lang="en-GB" sz="1600" b="1" dirty="0" err="1"/>
              <a:t>IOException</a:t>
            </a:r>
            <a:r>
              <a:rPr lang="en-GB" sz="1600" b="1" dirty="0"/>
              <a:t> e) {</a:t>
            </a:r>
          </a:p>
          <a:p>
            <a:r>
              <a:rPr lang="en-GB" sz="1600" b="1" dirty="0"/>
              <a:t>            </a:t>
            </a:r>
            <a:r>
              <a:rPr lang="en-GB" sz="1600" b="1" dirty="0" err="1"/>
              <a:t>System.out.print</a:t>
            </a:r>
            <a:r>
              <a:rPr lang="en-GB" sz="1600" b="1" dirty="0"/>
              <a:t>("A");</a:t>
            </a:r>
          </a:p>
          <a:p>
            <a:r>
              <a:rPr lang="en-GB" sz="1600" b="1" dirty="0"/>
              <a:t>        } catch(</a:t>
            </a:r>
            <a:r>
              <a:rPr lang="en-GB" sz="1600" b="1" dirty="0" err="1"/>
              <a:t>FileNotFoundException</a:t>
            </a:r>
            <a:r>
              <a:rPr lang="en-GB" sz="1600" b="1" dirty="0"/>
              <a:t> e) {</a:t>
            </a:r>
          </a:p>
          <a:p>
            <a:r>
              <a:rPr lang="en-GB" sz="1600" b="1" dirty="0"/>
              <a:t>            </a:t>
            </a:r>
            <a:r>
              <a:rPr lang="en-GB" sz="1600" b="1" dirty="0" err="1"/>
              <a:t>System.out.print</a:t>
            </a:r>
            <a:r>
              <a:rPr lang="en-GB" sz="1600" b="1" dirty="0"/>
              <a:t>("B");</a:t>
            </a:r>
          </a:p>
          <a:p>
            <a:r>
              <a:rPr lang="en-GB" sz="1600" b="1" dirty="0"/>
              <a:t>        } finally {</a:t>
            </a:r>
          </a:p>
          <a:p>
            <a:r>
              <a:rPr lang="en-GB" sz="1600" b="1" dirty="0"/>
              <a:t>            </a:t>
            </a:r>
            <a:r>
              <a:rPr lang="en-GB" sz="1600" b="1" dirty="0" err="1"/>
              <a:t>System.out.print</a:t>
            </a:r>
            <a:r>
              <a:rPr lang="en-GB" sz="1600" b="1" dirty="0"/>
              <a:t>("C");</a:t>
            </a:r>
          </a:p>
          <a:p>
            <a:r>
              <a:rPr lang="en-GB" sz="1600" b="1" dirty="0"/>
              <a:t>        }</a:t>
            </a:r>
          </a:p>
          <a:p>
            <a:r>
              <a:rPr lang="en-GB" sz="1600" b="1" dirty="0"/>
              <a:t>    }</a:t>
            </a:r>
          </a:p>
          <a:p>
            <a:r>
              <a:rPr lang="en-GB" sz="1600" b="1" dirty="0"/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79AA4-13C4-3043-BD81-2EA05A5B9089}"/>
              </a:ext>
            </a:extLst>
          </p:cNvPr>
          <p:cNvSpPr txBox="1"/>
          <p:nvPr/>
        </p:nvSpPr>
        <p:spPr>
          <a:xfrm>
            <a:off x="381000" y="1219200"/>
            <a:ext cx="571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​</a:t>
            </a:r>
          </a:p>
          <a:p>
            <a:r>
              <a:rPr lang="en-GB" dirty="0"/>
              <a:t>a) class Test gives compilation error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b) AC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c) BC</a:t>
            </a:r>
          </a:p>
          <a:p>
            <a:br>
              <a:rPr lang="en-GB" dirty="0"/>
            </a:br>
            <a:r>
              <a:rPr lang="en-GB" dirty="0"/>
              <a:t>d) class Sub gives compilation error</a:t>
            </a:r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8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FB0F-AEDD-9F48-9C25-8EE79FF6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308C-854D-0242-BA66-668354C22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Which of the following are Java Exception classes? Select 3 options.</a:t>
            </a:r>
          </a:p>
          <a:p>
            <a:r>
              <a:rPr lang="en-GB" dirty="0"/>
              <a:t>​</a:t>
            </a:r>
          </a:p>
          <a:p>
            <a:r>
              <a:rPr lang="en-GB" dirty="0"/>
              <a:t>a) </a:t>
            </a:r>
            <a:r>
              <a:rPr lang="en-GB" dirty="0" err="1"/>
              <a:t>NumberFormatException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b) </a:t>
            </a:r>
            <a:r>
              <a:rPr lang="en-GB" dirty="0" err="1"/>
              <a:t>ClassCastException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c) </a:t>
            </a:r>
            <a:r>
              <a:rPr lang="en-GB" dirty="0" err="1"/>
              <a:t>NullException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d) </a:t>
            </a:r>
            <a:r>
              <a:rPr lang="en-GB" dirty="0" err="1"/>
              <a:t>ArrayIndexException</a:t>
            </a:r>
            <a:endParaRPr lang="en-GB" dirty="0"/>
          </a:p>
          <a:p>
            <a:r>
              <a:rPr lang="en-GB" dirty="0"/>
              <a:t>​</a:t>
            </a:r>
          </a:p>
          <a:p>
            <a:r>
              <a:rPr lang="en-GB" dirty="0"/>
              <a:t>e) </a:t>
            </a:r>
            <a:r>
              <a:rPr lang="en-GB" dirty="0" err="1"/>
              <a:t>IllegalArgumentException</a:t>
            </a:r>
            <a:endParaRPr lang="en-GB" dirty="0"/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68600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1393</TotalTime>
  <Words>1033</Words>
  <Application>Microsoft Macintosh PowerPoint</Application>
  <PresentationFormat>Widescreen</PresentationFormat>
  <Paragraphs>159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Bg_NewHoriozons_Template</vt:lpstr>
      <vt:lpstr>Exceptions</vt:lpstr>
      <vt:lpstr>Q1. Fill in the blanks for the definition of java.lang.Error class:</vt:lpstr>
      <vt:lpstr>Q2. What will be the result of compiling and executing of Test class ?</vt:lpstr>
      <vt:lpstr>Q3. What will be the result of compiling and executing of the next code?</vt:lpstr>
      <vt:lpstr>Q4 Which of the bellow is checked Exception</vt:lpstr>
      <vt:lpstr>Q5. What will be the result of compiling and executing of Test class ?</vt:lpstr>
      <vt:lpstr>Q6 </vt:lpstr>
      <vt:lpstr>Q7. What will happened?</vt:lpstr>
      <vt:lpstr>Q8</vt:lpstr>
      <vt:lpstr>Q9 Which of the following can be inserted on line 8 to make this code compile? (Choose all that apply)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44</cp:revision>
  <dcterms:created xsi:type="dcterms:W3CDTF">2018-02-13T14:06:57Z</dcterms:created>
  <dcterms:modified xsi:type="dcterms:W3CDTF">2021-02-05T15:49:38Z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